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7" r:id="rId7"/>
    <p:sldId id="260" r:id="rId8"/>
    <p:sldId id="262" r:id="rId9"/>
    <p:sldId id="261" r:id="rId10"/>
    <p:sldId id="263" r:id="rId11"/>
    <p:sldId id="264" r:id="rId12"/>
    <p:sldId id="265" r:id="rId13"/>
    <p:sldId id="269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6" r:id="rId27"/>
    <p:sldId id="281" r:id="rId28"/>
    <p:sldId id="282" r:id="rId29"/>
    <p:sldId id="283" r:id="rId30"/>
    <p:sldId id="284" r:id="rId31"/>
    <p:sldId id="28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755"/>
  </p:normalViewPr>
  <p:slideViewPr>
    <p:cSldViewPr snapToGrid="0" snapToObjects="1">
      <p:cViewPr>
        <p:scale>
          <a:sx n="102" d="100"/>
          <a:sy n="102" d="100"/>
        </p:scale>
        <p:origin x="144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07C4C-9EB9-813E-F213-B2052C4129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BDB0FE-0C76-5B11-DB03-1E716C2148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1FA06-15B5-1F73-19F1-DF6E7E5A6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15F0B-B346-82F7-761E-533901594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14A89-6A9C-9BB4-56BD-7EB820159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200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8A970-7F14-F7AF-3739-14DC3E41D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2F8D97-ADC0-9863-9B66-077EBEDA9E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524EC-9DED-0050-EF19-FCF729AAF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9D403-F747-259A-1D6D-96ED5CAB4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1DE39-0181-74E6-D910-BFF6E40CD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374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96DA41-00DE-769F-2077-00823283FD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481C6D-960F-C15D-ED9D-D4F7C5A69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B0372-DCEE-7641-0841-B33ED1CF8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CB3F2-7384-C27C-E435-15A9274D0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B6523-821F-F645-B9E1-258BB36F3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107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1BDDE-648F-095E-E3B8-D73ACBE43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29966-C03B-9DFE-EDAC-640686243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46441-84D8-7F15-3014-C23D88E56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FE571-81F1-9631-3C50-37EC34815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2F1A1-5DBF-CC78-72ED-99D4FB245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579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D2A5C-619E-0D00-3A18-976B23F5E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1BA1F7-6406-6970-AA53-8C340BBF3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5121C-4D35-125E-BC7D-2A065808F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638D6-D28C-FAC9-896A-E6E53F031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F586E-6B39-BE2F-7231-4163B7BC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2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1517E-5DFC-A126-94BD-63F0F4920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35F36-20AA-B5E7-0F3C-73D34DA415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E7BED8-0910-C023-28C3-E7DA6B1989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2EDD7-FF33-AA4A-5CFA-77C60E10B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4DC631-4048-2B42-D0B8-D2B0254F8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F778D-BA8A-3FF1-B412-E70B1E642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49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5B5FC-F0F3-7DD7-7CED-CB27CDB3F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897F1-9CE0-55EA-0509-BBC2282E6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1F897C-37DC-7B9A-ED11-738C7A742E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7B049B-A98E-C93C-9B8D-812E040F59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9EDD70-1045-2FA8-0FA9-333C922F57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97AD8F-0C83-39C3-EBAB-144B5FF1B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FBC7A5-F4FE-4F16-69F7-C2F92C96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8232D9-8260-2261-AD9D-BCEBDD7E1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6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4590C-8706-1A87-1511-68F6A8A7B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C2A40-6E5B-0550-6E0E-73ABB9D8F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E4FDF2-CE97-1763-08F2-CA6E072EA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C924BA-8F07-3676-A0E7-AB3BB5F3F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743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11B0A7-4AC9-FAEB-CE1D-F836D63FA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9366-782C-023F-3024-E5F64FC33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321A71-D448-146E-D3FE-C2A0A0615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31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42A1-F1A2-4FBE-2D24-97CFEAAF9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C90B6-7AE5-2F87-D3D4-D096170132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F414FA-A945-7DEC-5A53-E1A35B458B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96B374-CB42-4D2F-ED38-0A45B4EF4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75B621-7EE0-3E02-D57A-A6EC3458C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0F5062-CAA8-B3ED-9813-E9EF0F905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059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F72AA-DB98-9644-40B9-2E98D9A83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EBB0F1-6CD3-8418-DB0B-02E9FC899B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F56AB0-9BC0-DD83-6B46-C1749AA13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A2314-16B1-0839-1061-081175C10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F2DEE6-1950-EC65-F46C-280267319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D91D79-C47F-2BC9-E07D-EEDDA4C75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418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414A0B-44D2-C0C0-0AD4-217C93425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8CECA8-18B7-8559-6998-4A7DDB1E9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EC2AC-E0F6-ED7F-82FD-CA152E9AF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D414F2-F8EC-0148-851B-C7BA3F94ABE5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5A2C4-F099-7471-59D0-A3727FDB16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67B9E-8A6E-433D-F6AE-04B2BDB23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3AB3D-6A54-3C43-ACF5-2BAB00D61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372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5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73BAF7-D784-A7A2-F44C-90EAB5B520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74819"/>
            <a:ext cx="4826795" cy="2858363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chemeClr val="bg1"/>
                </a:solidFill>
              </a:rPr>
              <a:t>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6486E6-9DA7-454A-4B85-59756B45B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4414180"/>
            <a:ext cx="4830283" cy="1594507"/>
          </a:xfrm>
        </p:spPr>
        <p:txBody>
          <a:bodyPr>
            <a:normAutofit/>
          </a:bodyPr>
          <a:lstStyle/>
          <a:p>
            <a:pPr algn="l"/>
            <a:r>
              <a:rPr lang="en-SG" dirty="0">
                <a:solidFill>
                  <a:schemeClr val="bg1"/>
                </a:solidFill>
              </a:rPr>
              <a:t>Zheng Yimin / NSDAI -01 / P7053148 </a:t>
            </a:r>
            <a:endParaRPr lang="en-SG" dirty="0">
              <a:solidFill>
                <a:schemeClr val="bg1"/>
              </a:solidFill>
              <a:effectLst/>
            </a:endParaRPr>
          </a:p>
        </p:txBody>
      </p:sp>
      <p:grpSp>
        <p:nvGrpSpPr>
          <p:cNvPr id="31" name="Group 17">
            <a:extLst>
              <a:ext uri="{FF2B5EF4-FFF2-40B4-BE49-F238E27FC236}">
                <a16:creationId xmlns:a16="http://schemas.microsoft.com/office/drawing/2014/main" id="{9523617D-D84A-4054-95AA-9F89131D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841376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B43C5D0-A5EA-4427-B537-1D236BB7AF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70FA4045-2CBD-47E7-B0D7-2F5619C9AC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2" name="Freeform: Shape 23">
                <a:extLst>
                  <a:ext uri="{FF2B5EF4-FFF2-40B4-BE49-F238E27FC236}">
                    <a16:creationId xmlns:a16="http://schemas.microsoft.com/office/drawing/2014/main" id="{41DFCB8A-0C16-4BF4-89D1-2A93FDA13D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33" name="Group 19">
              <a:extLst>
                <a:ext uri="{FF2B5EF4-FFF2-40B4-BE49-F238E27FC236}">
                  <a16:creationId xmlns:a16="http://schemas.microsoft.com/office/drawing/2014/main" id="{7EC88587-B5AF-448E-9735-D9A2946AE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686A5CBB-E03B-4019-8BCD-78975D39E4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Freeform: Shape 21">
                <a:extLst>
                  <a:ext uri="{FF2B5EF4-FFF2-40B4-BE49-F238E27FC236}">
                    <a16:creationId xmlns:a16="http://schemas.microsoft.com/office/drawing/2014/main" id="{94993204-9792-4E61-A83C-73D4379E2B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4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" name="Video 4">
            <a:extLst>
              <a:ext uri="{FF2B5EF4-FFF2-40B4-BE49-F238E27FC236}">
                <a16:creationId xmlns:a16="http://schemas.microsoft.com/office/drawing/2014/main" id="{A9092C04-7116-FA4F-AB65-EF5EC9C482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6541932" y="1657184"/>
            <a:ext cx="4369112" cy="245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99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C2646A-C265-E3D3-E282-F816A996F032}"/>
              </a:ext>
            </a:extLst>
          </p:cNvPr>
          <p:cNvSpPr txBox="1"/>
          <p:nvPr/>
        </p:nvSpPr>
        <p:spPr>
          <a:xfrm>
            <a:off x="3927575" y="1326910"/>
            <a:ext cx="4336849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Copperplate" panose="02000504000000020004" pitchFamily="2" charset="77"/>
              </a:rPr>
              <a:t>6. PCLASS, EMBARKED AND SEX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1F48D2-FF9F-F194-1437-3EEEC0AB04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791" b="47685"/>
          <a:stretch/>
        </p:blipFill>
        <p:spPr>
          <a:xfrm>
            <a:off x="269872" y="1955747"/>
            <a:ext cx="3657703" cy="23749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4AC6C0-E5DA-0FC2-752E-2C0923DCA6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186" r="13759" b="-1723"/>
          <a:stretch/>
        </p:blipFill>
        <p:spPr>
          <a:xfrm>
            <a:off x="4063257" y="1955747"/>
            <a:ext cx="3940178" cy="24497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B296B68-BDB8-576C-7C78-4C97CF987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9117" y="1955747"/>
            <a:ext cx="3775868" cy="237499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20C9AA7-9F4B-3E61-9325-A415979D6320}"/>
              </a:ext>
            </a:extLst>
          </p:cNvPr>
          <p:cNvSpPr txBox="1"/>
          <p:nvPr/>
        </p:nvSpPr>
        <p:spPr>
          <a:xfrm>
            <a:off x="4177452" y="4665018"/>
            <a:ext cx="1537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&gt; MALE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CA2D8B-DC1C-2400-F15C-DD0B28BE8C11}"/>
              </a:ext>
            </a:extLst>
          </p:cNvPr>
          <p:cNvSpPr txBox="1"/>
          <p:nvPr/>
        </p:nvSpPr>
        <p:spPr>
          <a:xfrm>
            <a:off x="6019803" y="4665018"/>
            <a:ext cx="1927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&gt; FEMALE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F21FD2-21FC-F92A-AFE9-73BAAA40EF9D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</p:spTree>
    <p:extLst>
      <p:ext uri="{BB962C8B-B14F-4D97-AF65-F5344CB8AC3E}">
        <p14:creationId xmlns:p14="http://schemas.microsoft.com/office/powerpoint/2010/main" val="1788641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C2646A-C265-E3D3-E282-F816A996F032}"/>
              </a:ext>
            </a:extLst>
          </p:cNvPr>
          <p:cNvSpPr txBox="1"/>
          <p:nvPr/>
        </p:nvSpPr>
        <p:spPr>
          <a:xfrm>
            <a:off x="3927575" y="984000"/>
            <a:ext cx="4336849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Copperplate" panose="02000504000000020004" pitchFamily="2" charset="77"/>
              </a:rPr>
              <a:t>7. RELATIVES – SIBSP + PARCH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9D0E3C-77FF-89C0-288F-28567D89A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599" y="1540902"/>
            <a:ext cx="10000931" cy="38465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8A2F6-777C-49AF-001B-D93B61625B32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</p:spTree>
    <p:extLst>
      <p:ext uri="{BB962C8B-B14F-4D97-AF65-F5344CB8AC3E}">
        <p14:creationId xmlns:p14="http://schemas.microsoft.com/office/powerpoint/2010/main" val="3939775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FEF96E-0737-01D6-F1B6-8B243408D463}"/>
              </a:ext>
            </a:extLst>
          </p:cNvPr>
          <p:cNvSpPr txBox="1"/>
          <p:nvPr/>
        </p:nvSpPr>
        <p:spPr>
          <a:xfrm>
            <a:off x="9003509" y="816028"/>
            <a:ext cx="29765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Dropped:</a:t>
            </a:r>
          </a:p>
          <a:p>
            <a:pPr marL="285750" indent="-285750">
              <a:buFontTx/>
              <a:buChar char="-"/>
            </a:pPr>
            <a:r>
              <a:rPr lang="en-US" sz="2400" b="1" dirty="0"/>
              <a:t>Cabin </a:t>
            </a:r>
          </a:p>
          <a:p>
            <a:pPr marL="285750" indent="-285750">
              <a:buFontTx/>
              <a:buChar char="-"/>
            </a:pPr>
            <a:endParaRPr lang="en-US" sz="2400" b="1" dirty="0"/>
          </a:p>
          <a:p>
            <a:r>
              <a:rPr lang="en-US" sz="2400" b="1" u="sng" dirty="0"/>
              <a:t>Modified Null values for:</a:t>
            </a:r>
          </a:p>
          <a:p>
            <a:pPr marL="285750" indent="-285750">
              <a:buFontTx/>
              <a:buChar char="-"/>
            </a:pPr>
            <a:r>
              <a:rPr lang="en-US" sz="2400" b="1" dirty="0"/>
              <a:t>Age</a:t>
            </a:r>
          </a:p>
          <a:p>
            <a:pPr marL="285750" indent="-285750">
              <a:buFontTx/>
              <a:buChar char="-"/>
            </a:pPr>
            <a:r>
              <a:rPr lang="en-US" sz="2400" b="1" dirty="0"/>
              <a:t>Embarked</a:t>
            </a:r>
          </a:p>
          <a:p>
            <a:pPr marL="285750" indent="-285750">
              <a:buFontTx/>
              <a:buChar char="-"/>
            </a:pPr>
            <a:r>
              <a:rPr lang="en-US" sz="2400" b="1" dirty="0"/>
              <a:t>Fare (</a:t>
            </a:r>
            <a:r>
              <a:rPr lang="en-US" sz="2400" b="1" dirty="0" err="1"/>
              <a:t>test_data</a:t>
            </a:r>
            <a:r>
              <a:rPr lang="en-US" sz="2400" b="1" dirty="0"/>
              <a:t>)</a:t>
            </a:r>
          </a:p>
          <a:p>
            <a:pPr marL="285750" indent="-285750">
              <a:buFontTx/>
              <a:buChar char="-"/>
            </a:pPr>
            <a:endParaRPr lang="en-US" sz="2400" b="1" dirty="0"/>
          </a:p>
          <a:p>
            <a:r>
              <a:rPr lang="en-US" sz="2400" b="1" u="sng" dirty="0"/>
              <a:t>Replaced categories with values for:</a:t>
            </a:r>
          </a:p>
          <a:p>
            <a:pPr marL="342900" indent="-342900">
              <a:buFontTx/>
              <a:buChar char="-"/>
            </a:pPr>
            <a:r>
              <a:rPr lang="en-US" sz="2400" b="1" dirty="0"/>
              <a:t>Sex</a:t>
            </a:r>
          </a:p>
          <a:p>
            <a:pPr marL="342900" indent="-342900">
              <a:buFontTx/>
              <a:buChar char="-"/>
            </a:pPr>
            <a:r>
              <a:rPr lang="en-US" sz="2400" b="1" dirty="0"/>
              <a:t>Embarked</a:t>
            </a:r>
          </a:p>
        </p:txBody>
      </p:sp>
      <p:pic>
        <p:nvPicPr>
          <p:cNvPr id="18" name="Picture 17" descr="Text&#10;&#10;Description automatically generated">
            <a:extLst>
              <a:ext uri="{FF2B5EF4-FFF2-40B4-BE49-F238E27FC236}">
                <a16:creationId xmlns:a16="http://schemas.microsoft.com/office/drawing/2014/main" id="{153DA537-7FDA-37C0-3FFA-140318F7B9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658"/>
          <a:stretch/>
        </p:blipFill>
        <p:spPr>
          <a:xfrm>
            <a:off x="413540" y="1756568"/>
            <a:ext cx="8423419" cy="334486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4B25A4E-B97C-24CD-650B-783688FA2B0D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</p:spTree>
    <p:extLst>
      <p:ext uri="{BB962C8B-B14F-4D97-AF65-F5344CB8AC3E}">
        <p14:creationId xmlns:p14="http://schemas.microsoft.com/office/powerpoint/2010/main" val="4118196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508A8279-AEDB-67B5-2CFF-3D093FD41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30" y="3908428"/>
            <a:ext cx="5270500" cy="1612900"/>
          </a:xfrm>
          <a:prstGeom prst="rect">
            <a:avLst/>
          </a:prstGeom>
        </p:spPr>
      </p:pic>
      <p:pic>
        <p:nvPicPr>
          <p:cNvPr id="13" name="Picture 12" descr="Table&#10;&#10;Description automatically generated">
            <a:extLst>
              <a:ext uri="{FF2B5EF4-FFF2-40B4-BE49-F238E27FC236}">
                <a16:creationId xmlns:a16="http://schemas.microsoft.com/office/drawing/2014/main" id="{1C9CEDB7-850E-9663-CE36-E4ADA5E81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430" y="801692"/>
            <a:ext cx="3289300" cy="2870200"/>
          </a:xfrm>
          <a:prstGeom prst="rect">
            <a:avLst/>
          </a:prstGeom>
        </p:spPr>
      </p:pic>
      <p:pic>
        <p:nvPicPr>
          <p:cNvPr id="15" name="Picture 14" descr="Table&#10;&#10;Description automatically generated">
            <a:extLst>
              <a:ext uri="{FF2B5EF4-FFF2-40B4-BE49-F238E27FC236}">
                <a16:creationId xmlns:a16="http://schemas.microsoft.com/office/drawing/2014/main" id="{4F01E846-575C-EC1F-A2FB-5051C0E12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9459" y="801693"/>
            <a:ext cx="3509532" cy="2870199"/>
          </a:xfrm>
          <a:prstGeom prst="rect">
            <a:avLst/>
          </a:prstGeom>
        </p:spPr>
      </p:pic>
      <p:pic>
        <p:nvPicPr>
          <p:cNvPr id="17" name="Picture 16" descr="Table&#10;&#10;Description automatically generated">
            <a:extLst>
              <a:ext uri="{FF2B5EF4-FFF2-40B4-BE49-F238E27FC236}">
                <a16:creationId xmlns:a16="http://schemas.microsoft.com/office/drawing/2014/main" id="{B927EB63-E277-E36F-51A1-BB051484C2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4009" y="3908428"/>
            <a:ext cx="4699000" cy="16002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A958C10-BF6C-F0BF-9122-2BFD5E208EA5}"/>
              </a:ext>
            </a:extLst>
          </p:cNvPr>
          <p:cNvSpPr txBox="1"/>
          <p:nvPr/>
        </p:nvSpPr>
        <p:spPr>
          <a:xfrm>
            <a:off x="134151" y="1838388"/>
            <a:ext cx="1856790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Train Dataset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87540B-3C6F-F652-90F3-572DD7FC33A9}"/>
              </a:ext>
            </a:extLst>
          </p:cNvPr>
          <p:cNvSpPr txBox="1"/>
          <p:nvPr/>
        </p:nvSpPr>
        <p:spPr>
          <a:xfrm>
            <a:off x="10339173" y="1838387"/>
            <a:ext cx="1718676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Test Dataset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2EE91B-7973-A860-96D6-43542FB5F406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</p:spTree>
    <p:extLst>
      <p:ext uri="{BB962C8B-B14F-4D97-AF65-F5344CB8AC3E}">
        <p14:creationId xmlns:p14="http://schemas.microsoft.com/office/powerpoint/2010/main" val="1708475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71BD1E-A086-2046-F6C1-E30E2B968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3" y="936622"/>
            <a:ext cx="9639300" cy="1041400"/>
          </a:xfrm>
          <a:prstGeom prst="rect">
            <a:avLst/>
          </a:prstGeom>
        </p:spPr>
      </p:pic>
      <p:pic>
        <p:nvPicPr>
          <p:cNvPr id="13" name="Picture 12" descr="Table&#10;&#10;Description automatically generated">
            <a:extLst>
              <a:ext uri="{FF2B5EF4-FFF2-40B4-BE49-F238E27FC236}">
                <a16:creationId xmlns:a16="http://schemas.microsoft.com/office/drawing/2014/main" id="{1166E56D-CF49-CC74-3709-259FF6313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718" y="2336003"/>
            <a:ext cx="4964564" cy="32639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CF7708-6479-575C-24CC-1ED5BA395DB1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7AD119-40C9-DD01-C6E7-FE6DD5A50C3C}"/>
              </a:ext>
            </a:extLst>
          </p:cNvPr>
          <p:cNvSpPr/>
          <p:nvPr/>
        </p:nvSpPr>
        <p:spPr>
          <a:xfrm>
            <a:off x="3613718" y="3000375"/>
            <a:ext cx="4964564" cy="4286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17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C4D27A06-BBCB-BE32-BF55-9C7874C39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012" y="1392241"/>
            <a:ext cx="7650207" cy="11047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E26FEC6-18BC-8FAE-290F-8EC809D40687}"/>
              </a:ext>
            </a:extLst>
          </p:cNvPr>
          <p:cNvSpPr txBox="1"/>
          <p:nvPr/>
        </p:nvSpPr>
        <p:spPr>
          <a:xfrm>
            <a:off x="3167012" y="2565690"/>
            <a:ext cx="79591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i="1" dirty="0"/>
              <a:t>Scores: [0.80555556 0.76388889 0.73239437 0.83098592 0.76056338 0.77464789 </a:t>
            </a:r>
          </a:p>
          <a:p>
            <a:r>
              <a:rPr lang="en-SG" i="1" dirty="0"/>
              <a:t>0.77464789 0.78873239 0.81690141 0.87323944] </a:t>
            </a:r>
          </a:p>
          <a:p>
            <a:r>
              <a:rPr lang="en-SG" i="1" dirty="0"/>
              <a:t>Mean: 0.7921557120500783 </a:t>
            </a:r>
          </a:p>
          <a:p>
            <a:r>
              <a:rPr lang="en-SG" i="1" dirty="0"/>
              <a:t>Standard Deviation: 0.038558442032076416</a:t>
            </a:r>
            <a:endParaRPr lang="en-US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917C47-41E5-01DB-8515-57A6838BB55F}"/>
              </a:ext>
            </a:extLst>
          </p:cNvPr>
          <p:cNvSpPr txBox="1"/>
          <p:nvPr/>
        </p:nvSpPr>
        <p:spPr>
          <a:xfrm>
            <a:off x="8496447" y="1037411"/>
            <a:ext cx="3215496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1. Cross-validation score</a:t>
            </a:r>
          </a:p>
        </p:txBody>
      </p:sp>
      <p:pic>
        <p:nvPicPr>
          <p:cNvPr id="17" name="Picture 16" descr="Table&#10;&#10;Description automatically generated">
            <a:extLst>
              <a:ext uri="{FF2B5EF4-FFF2-40B4-BE49-F238E27FC236}">
                <a16:creationId xmlns:a16="http://schemas.microsoft.com/office/drawing/2014/main" id="{809585B2-AFAD-D5D4-9895-46916694A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42" y="1205905"/>
            <a:ext cx="2108194" cy="412551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D7BD95E-BEFD-59A2-10F6-5FE6FB847A20}"/>
              </a:ext>
            </a:extLst>
          </p:cNvPr>
          <p:cNvSpPr txBox="1"/>
          <p:nvPr/>
        </p:nvSpPr>
        <p:spPr>
          <a:xfrm>
            <a:off x="2572578" y="5009309"/>
            <a:ext cx="3217804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2. </a:t>
            </a:r>
            <a:r>
              <a:rPr lang="en-US" sz="2400" i="1" dirty="0" err="1">
                <a:solidFill>
                  <a:schemeClr val="accent1"/>
                </a:solidFill>
              </a:rPr>
              <a:t>features_importances</a:t>
            </a:r>
            <a:endParaRPr lang="en-US" sz="2400" i="1" dirty="0">
              <a:solidFill>
                <a:schemeClr val="accent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47799D-797F-943E-A114-50A763256BF7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A05A61-376C-6B0E-B0F9-39EB288D2586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  <p:pic>
        <p:nvPicPr>
          <p:cNvPr id="25" name="Picture 24" descr="Text&#10;&#10;Description automatically generated with low confidence">
            <a:extLst>
              <a:ext uri="{FF2B5EF4-FFF2-40B4-BE49-F238E27FC236}">
                <a16:creationId xmlns:a16="http://schemas.microsoft.com/office/drawing/2014/main" id="{528E74AD-C0D7-1C9C-FAEC-892986007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9371" y="4472358"/>
            <a:ext cx="2607468" cy="62267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648236-1D66-AAA4-971F-C15D04ADEDE6}"/>
              </a:ext>
            </a:extLst>
          </p:cNvPr>
          <p:cNvSpPr txBox="1"/>
          <p:nvPr/>
        </p:nvSpPr>
        <p:spPr>
          <a:xfrm>
            <a:off x="9084301" y="4211756"/>
            <a:ext cx="2627642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3. 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3157407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47799D-797F-943E-A114-50A763256BF7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A05A61-376C-6B0E-B0F9-39EB288D2586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re-training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0DBB6348-D8FE-5BA1-851E-9C3E52E9D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744" y="993689"/>
            <a:ext cx="9690100" cy="1524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279DE47-DD42-719C-BEB7-F8A6EB177675}"/>
              </a:ext>
            </a:extLst>
          </p:cNvPr>
          <p:cNvSpPr txBox="1"/>
          <p:nvPr/>
        </p:nvSpPr>
        <p:spPr>
          <a:xfrm>
            <a:off x="7834945" y="698235"/>
            <a:ext cx="3710311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i="1" dirty="0">
                <a:solidFill>
                  <a:schemeClr val="accent1"/>
                </a:solidFill>
              </a:rPr>
              <a:t>Dropping column(s) and </a:t>
            </a:r>
          </a:p>
          <a:p>
            <a:r>
              <a:rPr lang="en-US" sz="2400" i="1" dirty="0">
                <a:solidFill>
                  <a:schemeClr val="accent1"/>
                </a:solidFill>
              </a:rPr>
              <a:t>reorganizing train / </a:t>
            </a:r>
          </a:p>
          <a:p>
            <a:r>
              <a:rPr lang="en-US" sz="2400" i="1" dirty="0">
                <a:solidFill>
                  <a:schemeClr val="accent1"/>
                </a:solidFill>
              </a:rPr>
              <a:t>test(validation) data set</a:t>
            </a:r>
          </a:p>
        </p:txBody>
      </p:sp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0BF719F-D1D4-4998-0292-3844D952F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8138" y="2813143"/>
            <a:ext cx="6845300" cy="28321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574A81F-7101-31CE-ED56-3D1878F54B40}"/>
              </a:ext>
            </a:extLst>
          </p:cNvPr>
          <p:cNvSpPr txBox="1"/>
          <p:nvPr/>
        </p:nvSpPr>
        <p:spPr>
          <a:xfrm>
            <a:off x="1160397" y="3813694"/>
            <a:ext cx="2987741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2. Re-training Random</a:t>
            </a:r>
          </a:p>
          <a:p>
            <a:r>
              <a:rPr lang="en-US" sz="2400" i="1" dirty="0">
                <a:solidFill>
                  <a:schemeClr val="accent1"/>
                </a:solidFill>
              </a:rPr>
              <a:t>Forest model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3EF47A-45FB-56B9-10A2-EEB9C3F2A030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</p:spTree>
    <p:extLst>
      <p:ext uri="{BB962C8B-B14F-4D97-AF65-F5344CB8AC3E}">
        <p14:creationId xmlns:p14="http://schemas.microsoft.com/office/powerpoint/2010/main" val="1614852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47799D-797F-943E-A114-50A763256BF7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BA26F0-EDA8-4502-AB29-0407A4AA512C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7BDE7F-D3C5-0075-C906-DD1AFC2C596D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re-training</a:t>
            </a: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522699A-2355-1E05-B4A8-45C148874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650" y="904875"/>
            <a:ext cx="9664700" cy="4191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A1C381D-83F5-5729-9D80-3B26D5362BE7}"/>
              </a:ext>
            </a:extLst>
          </p:cNvPr>
          <p:cNvSpPr txBox="1"/>
          <p:nvPr/>
        </p:nvSpPr>
        <p:spPr>
          <a:xfrm>
            <a:off x="8787110" y="4528069"/>
            <a:ext cx="2552109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3. Hyperparameter</a:t>
            </a:r>
          </a:p>
          <a:p>
            <a:r>
              <a:rPr lang="en-US" sz="2400" i="1" dirty="0">
                <a:solidFill>
                  <a:schemeClr val="accent1"/>
                </a:solidFill>
              </a:rPr>
              <a:t>tuning</a:t>
            </a:r>
          </a:p>
        </p:txBody>
      </p:sp>
    </p:spTree>
    <p:extLst>
      <p:ext uri="{BB962C8B-B14F-4D97-AF65-F5344CB8AC3E}">
        <p14:creationId xmlns:p14="http://schemas.microsoft.com/office/powerpoint/2010/main" val="35298207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47799D-797F-943E-A114-50A763256BF7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BA26F0-EDA8-4502-AB29-0407A4AA512C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7BDE7F-D3C5-0075-C906-DD1AFC2C596D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re-training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AFAF40-BD7A-34A7-05F9-92E318FB7A3E}"/>
              </a:ext>
            </a:extLst>
          </p:cNvPr>
          <p:cNvSpPr txBox="1"/>
          <p:nvPr/>
        </p:nvSpPr>
        <p:spPr>
          <a:xfrm>
            <a:off x="1032380" y="2490013"/>
            <a:ext cx="79591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i="1" dirty="0"/>
              <a:t>Scores: [0.86111111 0.81944444 0.76056338 0.97183099 0.83098592 0.76056338 </a:t>
            </a:r>
          </a:p>
          <a:p>
            <a:r>
              <a:rPr lang="en-SG" i="1" dirty="0"/>
              <a:t>0.83098592 0.76056338 0.74647887 0.90140845] </a:t>
            </a:r>
          </a:p>
          <a:p>
            <a:r>
              <a:rPr lang="en-SG" i="1" dirty="0"/>
              <a:t>Mean: 0.8243935837245697 </a:t>
            </a:r>
          </a:p>
          <a:p>
            <a:r>
              <a:rPr lang="en-SG" i="1" dirty="0"/>
              <a:t>Standard Deviation: 0.06886381669545112</a:t>
            </a:r>
            <a:endParaRPr lang="en-US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C395C7-D1AB-1B3F-2D6B-750177B44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380" y="1237804"/>
            <a:ext cx="10127240" cy="125220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B58532B-1656-0D91-9C24-EE77E40E3931}"/>
              </a:ext>
            </a:extLst>
          </p:cNvPr>
          <p:cNvSpPr txBox="1"/>
          <p:nvPr/>
        </p:nvSpPr>
        <p:spPr>
          <a:xfrm>
            <a:off x="8496447" y="1037411"/>
            <a:ext cx="3215496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1. Cross-validation score</a:t>
            </a: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316C387B-288D-E8A6-9A18-9D6293197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508" y="4377074"/>
            <a:ext cx="3624149" cy="78663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BCDC711-3664-7BA6-4A8A-DFA7824EBD38}"/>
              </a:ext>
            </a:extLst>
          </p:cNvPr>
          <p:cNvSpPr txBox="1"/>
          <p:nvPr/>
        </p:nvSpPr>
        <p:spPr>
          <a:xfrm>
            <a:off x="9164311" y="4047317"/>
            <a:ext cx="2627642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2. 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323769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47799D-797F-943E-A114-50A763256BF7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BA26F0-EDA8-4502-AB29-0407A4AA512C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7BDE7F-D3C5-0075-C906-DD1AFC2C596D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re-training</a:t>
            </a:r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4A585F28-9565-99DF-4EFE-4D2E72612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481" y="1363663"/>
            <a:ext cx="5896713" cy="31473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D17941-2D30-BA4D-FB72-EE342E05A291}"/>
              </a:ext>
            </a:extLst>
          </p:cNvPr>
          <p:cNvSpPr txBox="1"/>
          <p:nvPr/>
        </p:nvSpPr>
        <p:spPr>
          <a:xfrm>
            <a:off x="2129631" y="4635617"/>
            <a:ext cx="3300412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ROC-AUC Score = 94.44%</a:t>
            </a:r>
          </a:p>
        </p:txBody>
      </p:sp>
      <p:pic>
        <p:nvPicPr>
          <p:cNvPr id="15" name="Picture 14" descr="Table&#10;&#10;Description automatically generated">
            <a:extLst>
              <a:ext uri="{FF2B5EF4-FFF2-40B4-BE49-F238E27FC236}">
                <a16:creationId xmlns:a16="http://schemas.microsoft.com/office/drawing/2014/main" id="{D8B4AFF2-391E-5DB5-DA60-181AD7CA2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2190" y="2506665"/>
            <a:ext cx="42037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51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978550-8957-9E0D-5FCC-212D31B7D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745" y="634224"/>
            <a:ext cx="7248381" cy="5166501"/>
          </a:xfrm>
          <a:prstGeom prst="rect">
            <a:avLst/>
          </a:prstGeom>
        </p:spPr>
      </p:pic>
      <p:pic>
        <p:nvPicPr>
          <p:cNvPr id="13" name="Content Placeholder 11">
            <a:extLst>
              <a:ext uri="{FF2B5EF4-FFF2-40B4-BE49-F238E27FC236}">
                <a16:creationId xmlns:a16="http://schemas.microsoft.com/office/drawing/2014/main" id="{0D347DF9-A598-EAE1-6BDE-293BE96995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63584" y="2144482"/>
            <a:ext cx="3808637" cy="2145983"/>
          </a:xfrm>
        </p:spPr>
      </p:pic>
    </p:spTree>
    <p:extLst>
      <p:ext uri="{BB962C8B-B14F-4D97-AF65-F5344CB8AC3E}">
        <p14:creationId xmlns:p14="http://schemas.microsoft.com/office/powerpoint/2010/main" val="49875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4C9DE14-646B-5310-3F70-5EDD2162B8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126"/>
          <a:stretch/>
        </p:blipFill>
        <p:spPr>
          <a:xfrm>
            <a:off x="454020" y="1950670"/>
            <a:ext cx="7904245" cy="368696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64E2C07-C59F-56C3-AD33-766EF98CF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21" y="727864"/>
            <a:ext cx="7904245" cy="1115771"/>
          </a:xfrm>
          <a:prstGeom prst="rect">
            <a:avLst/>
          </a:prstGeom>
        </p:spPr>
      </p:pic>
      <p:pic>
        <p:nvPicPr>
          <p:cNvPr id="18" name="Picture 1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765E522-D8C6-776F-54BB-20608392E7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522" r="75033" b="26"/>
          <a:stretch/>
        </p:blipFill>
        <p:spPr>
          <a:xfrm>
            <a:off x="8650859" y="2457450"/>
            <a:ext cx="3087121" cy="170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311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200914AB-CD69-90CF-DDC5-79F399C22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22" y="771525"/>
            <a:ext cx="7411986" cy="4749800"/>
          </a:xfrm>
          <a:prstGeom prst="rect">
            <a:avLst/>
          </a:prstGeom>
        </p:spPr>
      </p:pic>
      <p:pic>
        <p:nvPicPr>
          <p:cNvPr id="12" name="Picture 11" descr="Table&#10;&#10;Description automatically generated">
            <a:extLst>
              <a:ext uri="{FF2B5EF4-FFF2-40B4-BE49-F238E27FC236}">
                <a16:creationId xmlns:a16="http://schemas.microsoft.com/office/drawing/2014/main" id="{5CA9E452-6B76-548B-53A4-5EA08DE98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3944" y="1019969"/>
            <a:ext cx="3393034" cy="425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51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65ADDC8F-2680-B9E5-682B-F5FAE05BD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00" y="733425"/>
            <a:ext cx="9474200" cy="1905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01CE4ED-DFAB-7ADC-7CB4-E15CDAF1BF67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B315C4-F3BE-8D67-B344-7285F4827381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Import Data</a:t>
            </a:r>
          </a:p>
        </p:txBody>
      </p:sp>
      <p:pic>
        <p:nvPicPr>
          <p:cNvPr id="16" name="Picture 15" descr="Table&#10;&#10;Description automatically generated">
            <a:extLst>
              <a:ext uri="{FF2B5EF4-FFF2-40B4-BE49-F238E27FC236}">
                <a16:creationId xmlns:a16="http://schemas.microsoft.com/office/drawing/2014/main" id="{A7447C7C-AD00-146F-EE56-653F831201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678"/>
          <a:stretch/>
        </p:blipFill>
        <p:spPr>
          <a:xfrm>
            <a:off x="367118" y="2847976"/>
            <a:ext cx="5833659" cy="2743200"/>
          </a:xfrm>
          <a:prstGeom prst="rect">
            <a:avLst/>
          </a:prstGeom>
        </p:spPr>
      </p:pic>
      <p:pic>
        <p:nvPicPr>
          <p:cNvPr id="18" name="Picture 17" descr="Table&#10;&#10;Description automatically generated">
            <a:extLst>
              <a:ext uri="{FF2B5EF4-FFF2-40B4-BE49-F238E27FC236}">
                <a16:creationId xmlns:a16="http://schemas.microsoft.com/office/drawing/2014/main" id="{5DE49A2C-0ACE-C3FE-F049-C74BC1A967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253"/>
          <a:stretch/>
        </p:blipFill>
        <p:spPr>
          <a:xfrm>
            <a:off x="6200777" y="2847976"/>
            <a:ext cx="5666557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0260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CE4ED-DFAB-7ADC-7CB4-E15CDAF1BF67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B315C4-F3BE-8D67-B344-7285F4827381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Import Data</a:t>
            </a: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6DA2A9C2-785A-0040-FA0E-2D9AB83BC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21" y="1452650"/>
            <a:ext cx="5260182" cy="3632030"/>
          </a:xfrm>
          <a:prstGeom prst="rect">
            <a:avLst/>
          </a:prstGeom>
        </p:spPr>
      </p:pic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40A48DD2-075D-D45E-A016-2DCB8D72C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093" y="1452650"/>
            <a:ext cx="5094286" cy="365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499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CE4ED-DFAB-7ADC-7CB4-E15CDAF1BF67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B315C4-F3BE-8D67-B344-7285F4827381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Import Data</a:t>
            </a:r>
          </a:p>
        </p:txBody>
      </p: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3B30DE33-C134-5AE5-E48C-1D8A21A16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817" y="628650"/>
            <a:ext cx="5998366" cy="521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0758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CE4ED-DFAB-7ADC-7CB4-E15CDAF1BF67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B315C4-F3BE-8D67-B344-7285F4827381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Import Data</a:t>
            </a: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434B2A57-FFE0-608E-BE78-8B36CC7D1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176" y="1888625"/>
            <a:ext cx="5619025" cy="2817231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4E8A9C06-EFC2-73C0-6A41-9B53272B1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1" y="1889634"/>
            <a:ext cx="5505453" cy="281622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9E50AA8-58F3-95C6-CD1F-E6B702B866A1}"/>
              </a:ext>
            </a:extLst>
          </p:cNvPr>
          <p:cNvSpPr txBox="1"/>
          <p:nvPr/>
        </p:nvSpPr>
        <p:spPr>
          <a:xfrm>
            <a:off x="3864770" y="1308254"/>
            <a:ext cx="4462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i="1" dirty="0"/>
              <a:t>Top 4 correlated features</a:t>
            </a:r>
          </a:p>
        </p:txBody>
      </p:sp>
    </p:spTree>
    <p:extLst>
      <p:ext uri="{BB962C8B-B14F-4D97-AF65-F5344CB8AC3E}">
        <p14:creationId xmlns:p14="http://schemas.microsoft.com/office/powerpoint/2010/main" val="40170629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CE4ED-DFAB-7ADC-7CB4-E15CDAF1BF67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EDA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B315C4-F3BE-8D67-B344-7285F4827381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Import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4D3CAF-AA33-FEB2-9949-4578F4E6B11D}"/>
              </a:ext>
            </a:extLst>
          </p:cNvPr>
          <p:cNvSpPr txBox="1"/>
          <p:nvPr/>
        </p:nvSpPr>
        <p:spPr>
          <a:xfrm>
            <a:off x="6215065" y="2413347"/>
            <a:ext cx="44624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/>
              <a:t>Added:</a:t>
            </a:r>
          </a:p>
          <a:p>
            <a:pPr marL="457200" indent="-457200">
              <a:buFontTx/>
              <a:buChar char="-"/>
            </a:pPr>
            <a:r>
              <a:rPr lang="en-US" sz="2800" i="1" dirty="0" err="1"/>
              <a:t>Numpy_log</a:t>
            </a:r>
            <a:r>
              <a:rPr lang="en-US" sz="2800" i="1" dirty="0"/>
              <a:t> for prices of houses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ABBE70C-86E2-0C68-FD7D-2BB99557C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986" y="497129"/>
            <a:ext cx="4083256" cy="2771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481F36B-08DF-7D5D-0A70-0AD626FE1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127" y="3272764"/>
            <a:ext cx="3793115" cy="279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2227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CE4ED-DFAB-7ADC-7CB4-E15CDAF1BF67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EDA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B315C4-F3BE-8D67-B344-7285F4827381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Import Data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A7101752-3D2F-E02F-B5F2-63D034BC2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40" y="957265"/>
            <a:ext cx="3670300" cy="4622800"/>
          </a:xfrm>
          <a:prstGeom prst="rect">
            <a:avLst/>
          </a:prstGeom>
        </p:spPr>
      </p:pic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1C79CC8-3B1F-99E0-4DAB-C72FED344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7652" y="957265"/>
            <a:ext cx="1287490" cy="46228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64D3CAF-AA33-FEB2-9949-4578F4E6B11D}"/>
              </a:ext>
            </a:extLst>
          </p:cNvPr>
          <p:cNvSpPr txBox="1"/>
          <p:nvPr/>
        </p:nvSpPr>
        <p:spPr>
          <a:xfrm>
            <a:off x="7121554" y="1874728"/>
            <a:ext cx="446246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/>
              <a:t>Dropped:</a:t>
            </a:r>
          </a:p>
          <a:p>
            <a:pPr marL="457200" indent="-457200">
              <a:buFontTx/>
              <a:buChar char="-"/>
            </a:pPr>
            <a:r>
              <a:rPr lang="en-US" sz="2800" i="1" dirty="0"/>
              <a:t>Outliers for </a:t>
            </a:r>
            <a:r>
              <a:rPr lang="en-US" sz="2800" i="1" dirty="0" err="1"/>
              <a:t>sqft_living</a:t>
            </a:r>
            <a:r>
              <a:rPr lang="en-US" sz="2800" i="1" dirty="0"/>
              <a:t> + price</a:t>
            </a:r>
          </a:p>
          <a:p>
            <a:pPr marL="457200" indent="-457200">
              <a:buFontTx/>
              <a:buChar char="-"/>
            </a:pPr>
            <a:r>
              <a:rPr lang="en-US" sz="2800" i="1" dirty="0"/>
              <a:t>Waterfront</a:t>
            </a:r>
          </a:p>
          <a:p>
            <a:pPr marL="457200" indent="-457200">
              <a:buFontTx/>
              <a:buChar char="-"/>
            </a:pPr>
            <a:r>
              <a:rPr lang="en-US" sz="2800" i="1" dirty="0"/>
              <a:t>View</a:t>
            </a:r>
          </a:p>
          <a:p>
            <a:pPr marL="457200" indent="-457200">
              <a:buFontTx/>
              <a:buChar char="-"/>
            </a:pPr>
            <a:r>
              <a:rPr lang="en-US" sz="2800" i="1" dirty="0" err="1"/>
              <a:t>Sqft_basement</a:t>
            </a:r>
            <a:endParaRPr lang="en-US" sz="2800" i="1" dirty="0"/>
          </a:p>
          <a:p>
            <a:pPr marL="457200" indent="-457200">
              <a:buFontTx/>
              <a:buChar char="-"/>
            </a:pPr>
            <a:r>
              <a:rPr lang="en-US" sz="2800" i="1" dirty="0" err="1"/>
              <a:t>Yr_renovated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9544985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CE4ED-DFAB-7ADC-7CB4-E15CDAF1BF67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EDA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B315C4-F3BE-8D67-B344-7285F4827381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Import Data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3201347-7DA0-21A4-9377-08FFC5C146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035"/>
          <a:stretch/>
        </p:blipFill>
        <p:spPr>
          <a:xfrm>
            <a:off x="1947637" y="814192"/>
            <a:ext cx="8296725" cy="435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195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CE4ED-DFAB-7ADC-7CB4-E15CDAF1BF67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EDA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B315C4-F3BE-8D67-B344-7285F4827381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Import Data</a:t>
            </a:r>
          </a:p>
        </p:txBody>
      </p:sp>
      <p:pic>
        <p:nvPicPr>
          <p:cNvPr id="17" name="Picture 16" descr="Table&#10;&#10;Description automatically generated">
            <a:extLst>
              <a:ext uri="{FF2B5EF4-FFF2-40B4-BE49-F238E27FC236}">
                <a16:creationId xmlns:a16="http://schemas.microsoft.com/office/drawing/2014/main" id="{226A364E-F405-183C-CDDE-9334815A1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982" y="1691014"/>
            <a:ext cx="5462035" cy="272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921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8C1BE5-DFBE-8BC8-2782-1BB01610B678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A9D5ED2-CDBF-0EBC-611E-CBA97CA24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698" y="1477105"/>
            <a:ext cx="8750734" cy="358311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9786B92-BC95-9F8B-D1DF-257342CDA09E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</p:spTree>
    <p:extLst>
      <p:ext uri="{BB962C8B-B14F-4D97-AF65-F5344CB8AC3E}">
        <p14:creationId xmlns:p14="http://schemas.microsoft.com/office/powerpoint/2010/main" val="29546346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CE4ED-DFAB-7ADC-7CB4-E15CDAF1BF67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EDA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B315C4-F3BE-8D67-B344-7285F4827381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Import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5987FE-4E72-FF43-D868-94183FABF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246" y="554038"/>
            <a:ext cx="7019505" cy="36655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48F1D7C-DAFF-05B1-0C9C-BE216A3AA401}"/>
              </a:ext>
            </a:extLst>
          </p:cNvPr>
          <p:cNvSpPr txBox="1"/>
          <p:nvPr/>
        </p:nvSpPr>
        <p:spPr>
          <a:xfrm>
            <a:off x="8664366" y="2155974"/>
            <a:ext cx="3127587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Hyperparameter tuning</a:t>
            </a:r>
          </a:p>
        </p:txBody>
      </p:sp>
      <p:pic>
        <p:nvPicPr>
          <p:cNvPr id="22" name="Picture 21" descr="Table&#10;&#10;Description automatically generated">
            <a:extLst>
              <a:ext uri="{FF2B5EF4-FFF2-40B4-BE49-F238E27FC236}">
                <a16:creationId xmlns:a16="http://schemas.microsoft.com/office/drawing/2014/main" id="{B3E3100A-83BD-BEAA-82E1-E178ACB87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8918" y="4247706"/>
            <a:ext cx="4694160" cy="179403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51A2EA3-455D-D01F-E450-72850D2520EA}"/>
              </a:ext>
            </a:extLst>
          </p:cNvPr>
          <p:cNvSpPr/>
          <p:nvPr/>
        </p:nvSpPr>
        <p:spPr>
          <a:xfrm>
            <a:off x="3996871" y="4833606"/>
            <a:ext cx="4298462" cy="2735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4105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Model Evaluation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DB327-373D-4A0B-A70C-35B70DCBF44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re-training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936FF-9BB6-6C0A-A3F1-32B147E27AA2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 E G R E S S I O N :  H O U S I N G  P R I C E S  D A T A S E T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1CE4ED-DFAB-7ADC-7CB4-E15CDAF1BF67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EDA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B315C4-F3BE-8D67-B344-7285F4827381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Import Data</a:t>
            </a:r>
          </a:p>
        </p:txBody>
      </p:sp>
      <p:pic>
        <p:nvPicPr>
          <p:cNvPr id="18" name="Picture 17" descr="Table&#10;&#10;Description automatically generated">
            <a:extLst>
              <a:ext uri="{FF2B5EF4-FFF2-40B4-BE49-F238E27FC236}">
                <a16:creationId xmlns:a16="http://schemas.microsoft.com/office/drawing/2014/main" id="{DAB548A2-2491-786C-D7EC-2A5BDD582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709" y="1954060"/>
            <a:ext cx="7064712" cy="225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34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8C1BE5-DFBE-8BC8-2782-1BB01610B678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85FC4F9-A4D1-3072-4AD1-F975AB041A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098" r="3350"/>
          <a:stretch/>
        </p:blipFill>
        <p:spPr>
          <a:xfrm>
            <a:off x="2457464" y="1096834"/>
            <a:ext cx="9334500" cy="16841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7D545F9-FCC6-D813-3B31-C1586C197149}"/>
              </a:ext>
            </a:extLst>
          </p:cNvPr>
          <p:cNvSpPr txBox="1"/>
          <p:nvPr/>
        </p:nvSpPr>
        <p:spPr>
          <a:xfrm>
            <a:off x="405105" y="1708061"/>
            <a:ext cx="1856790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Train Dataset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2D6EEC-E317-F7C7-1BE7-E25250B035AA}"/>
              </a:ext>
            </a:extLst>
          </p:cNvPr>
          <p:cNvSpPr txBox="1"/>
          <p:nvPr/>
        </p:nvSpPr>
        <p:spPr>
          <a:xfrm>
            <a:off x="405105" y="4226610"/>
            <a:ext cx="1718676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Test Dataset</a:t>
            </a:r>
          </a:p>
        </p:txBody>
      </p:sp>
      <p:pic>
        <p:nvPicPr>
          <p:cNvPr id="3" name="Picture 2" descr="Table&#10;&#10;Description automatically generated with medium confidence">
            <a:extLst>
              <a:ext uri="{FF2B5EF4-FFF2-40B4-BE49-F238E27FC236}">
                <a16:creationId xmlns:a16="http://schemas.microsoft.com/office/drawing/2014/main" id="{0C0E934F-F0F8-B2CB-B728-9B3134403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7463" y="3780031"/>
            <a:ext cx="9334500" cy="16002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5DF69E0-3F78-1F93-CA45-0DBE54BFE631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</p:spTree>
    <p:extLst>
      <p:ext uri="{BB962C8B-B14F-4D97-AF65-F5344CB8AC3E}">
        <p14:creationId xmlns:p14="http://schemas.microsoft.com/office/powerpoint/2010/main" val="3428650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A859CB2-261F-6615-ED94-69A2BA566C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406"/>
          <a:stretch/>
        </p:blipFill>
        <p:spPr>
          <a:xfrm>
            <a:off x="2577707" y="628540"/>
            <a:ext cx="3036091" cy="5280250"/>
          </a:xfrm>
          <a:prstGeom prst="rect">
            <a:avLst/>
          </a:prstGeom>
        </p:spPr>
      </p:pic>
      <p:pic>
        <p:nvPicPr>
          <p:cNvPr id="23" name="Picture 2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9A7B73A-5E3B-D2C1-1C23-E0F27E185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738" y="628540"/>
            <a:ext cx="3026754" cy="528025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9B108FA-30C8-A18E-70D5-47B3ACA075EC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</p:spTree>
    <p:extLst>
      <p:ext uri="{BB962C8B-B14F-4D97-AF65-F5344CB8AC3E}">
        <p14:creationId xmlns:p14="http://schemas.microsoft.com/office/powerpoint/2010/main" val="2855791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A76D648-08D9-027F-5B4F-835268E0C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180" y="1621844"/>
            <a:ext cx="8285639" cy="361431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C2646A-C265-E3D3-E282-F816A996F032}"/>
              </a:ext>
            </a:extLst>
          </p:cNvPr>
          <p:cNvSpPr txBox="1"/>
          <p:nvPr/>
        </p:nvSpPr>
        <p:spPr>
          <a:xfrm>
            <a:off x="4804175" y="1087349"/>
            <a:ext cx="2821779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Copperplate" panose="02000504000000020004" pitchFamily="2" charset="77"/>
              </a:rPr>
              <a:t>1. AGE &amp; SEX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4C348A-DFF1-7B32-E8EE-F38D705C9502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</p:spTree>
    <p:extLst>
      <p:ext uri="{BB962C8B-B14F-4D97-AF65-F5344CB8AC3E}">
        <p14:creationId xmlns:p14="http://schemas.microsoft.com/office/powerpoint/2010/main" val="379939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C2646A-C265-E3D3-E282-F816A996F032}"/>
              </a:ext>
            </a:extLst>
          </p:cNvPr>
          <p:cNvSpPr txBox="1"/>
          <p:nvPr/>
        </p:nvSpPr>
        <p:spPr>
          <a:xfrm>
            <a:off x="4428530" y="884000"/>
            <a:ext cx="3334940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Copperplate" panose="02000504000000020004" pitchFamily="2" charset="77"/>
              </a:rPr>
              <a:t>2. EMBARKED CLASS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98F35D-2883-12F4-7043-D4406CE7D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193" y="1457010"/>
            <a:ext cx="6805613" cy="418641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22CB219-46F2-7434-E892-6BCA9BD049FF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</p:spTree>
    <p:extLst>
      <p:ext uri="{BB962C8B-B14F-4D97-AF65-F5344CB8AC3E}">
        <p14:creationId xmlns:p14="http://schemas.microsoft.com/office/powerpoint/2010/main" val="3516598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C2646A-C265-E3D3-E282-F816A996F032}"/>
              </a:ext>
            </a:extLst>
          </p:cNvPr>
          <p:cNvSpPr txBox="1"/>
          <p:nvPr/>
        </p:nvSpPr>
        <p:spPr>
          <a:xfrm>
            <a:off x="4428530" y="783984"/>
            <a:ext cx="3334940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Copperplate" panose="02000504000000020004" pitchFamily="2" charset="77"/>
              </a:rPr>
              <a:t>3. PCLASS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7E0561-56C5-4F4B-8546-87E42E99A1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335"/>
          <a:stretch/>
        </p:blipFill>
        <p:spPr>
          <a:xfrm>
            <a:off x="442915" y="1794271"/>
            <a:ext cx="6071265" cy="32694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B1D02A-4202-0A8F-1B05-304EBA3B05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878"/>
          <a:stretch/>
        </p:blipFill>
        <p:spPr>
          <a:xfrm>
            <a:off x="6778231" y="1335091"/>
            <a:ext cx="4970854" cy="441499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E4510FC-0C00-3331-B094-C4ACAFC9AFD2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</p:spTree>
    <p:extLst>
      <p:ext uri="{BB962C8B-B14F-4D97-AF65-F5344CB8AC3E}">
        <p14:creationId xmlns:p14="http://schemas.microsoft.com/office/powerpoint/2010/main" val="167740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4E276-FD0D-BC17-5F4E-A50E8F559CE3}"/>
              </a:ext>
            </a:extLst>
          </p:cNvPr>
          <p:cNvSpPr/>
          <p:nvPr/>
        </p:nvSpPr>
        <p:spPr>
          <a:xfrm>
            <a:off x="442915" y="6072192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Import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007621-17B2-9B88-BF5B-F4F01A1E8648}"/>
              </a:ext>
            </a:extLst>
          </p:cNvPr>
          <p:cNvSpPr/>
          <p:nvPr/>
        </p:nvSpPr>
        <p:spPr>
          <a:xfrm>
            <a:off x="2366965" y="6072191"/>
            <a:ext cx="1728788" cy="54292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82D19A-FE3A-C66E-56E0-2CD0533229C1}"/>
              </a:ext>
            </a:extLst>
          </p:cNvPr>
          <p:cNvSpPr/>
          <p:nvPr/>
        </p:nvSpPr>
        <p:spPr>
          <a:xfrm>
            <a:off x="429101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Data Preparation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D5E46-9928-7ACF-B844-9CCFB3EF0948}"/>
              </a:ext>
            </a:extLst>
          </p:cNvPr>
          <p:cNvSpPr/>
          <p:nvPr/>
        </p:nvSpPr>
        <p:spPr>
          <a:xfrm>
            <a:off x="6215065" y="6072190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1D2AC4-130B-16CA-A853-370D8B1A1CD4}"/>
              </a:ext>
            </a:extLst>
          </p:cNvPr>
          <p:cNvSpPr/>
          <p:nvPr/>
        </p:nvSpPr>
        <p:spPr>
          <a:xfrm>
            <a:off x="813911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20972A-699E-960D-EF72-A4676F6BDD36}"/>
              </a:ext>
            </a:extLst>
          </p:cNvPr>
          <p:cNvSpPr/>
          <p:nvPr/>
        </p:nvSpPr>
        <p:spPr>
          <a:xfrm>
            <a:off x="2986090" y="3"/>
            <a:ext cx="6457950" cy="46513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 L A S S I F I C A T I O N  :  T I T A N I C  D A T A S E T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C2646A-C265-E3D3-E282-F816A996F032}"/>
              </a:ext>
            </a:extLst>
          </p:cNvPr>
          <p:cNvSpPr txBox="1"/>
          <p:nvPr/>
        </p:nvSpPr>
        <p:spPr>
          <a:xfrm>
            <a:off x="1563889" y="1255472"/>
            <a:ext cx="3334940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Copperplate" panose="02000504000000020004" pitchFamily="2" charset="77"/>
              </a:rPr>
              <a:t>4. SIBLINGS/SPOUSE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2368D20-47E0-8C48-BCEB-0963C9964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17" y="1743075"/>
            <a:ext cx="11511642" cy="26860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6B7C1D3-3DBC-A09F-C888-FCD13465C555}"/>
              </a:ext>
            </a:extLst>
          </p:cNvPr>
          <p:cNvSpPr txBox="1"/>
          <p:nvPr/>
        </p:nvSpPr>
        <p:spPr>
          <a:xfrm>
            <a:off x="7336039" y="1255472"/>
            <a:ext cx="3334940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Copperplate" panose="02000504000000020004" pitchFamily="2" charset="77"/>
              </a:rPr>
              <a:t>5. PARENTS/CHILDREN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FDC4EC-8A57-C1C8-AB1B-125471F98E0F}"/>
              </a:ext>
            </a:extLst>
          </p:cNvPr>
          <p:cNvSpPr/>
          <p:nvPr/>
        </p:nvSpPr>
        <p:spPr>
          <a:xfrm>
            <a:off x="10063165" y="6072189"/>
            <a:ext cx="1728788" cy="542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Model re-training</a:t>
            </a:r>
          </a:p>
        </p:txBody>
      </p:sp>
    </p:spTree>
    <p:extLst>
      <p:ext uri="{BB962C8B-B14F-4D97-AF65-F5344CB8AC3E}">
        <p14:creationId xmlns:p14="http://schemas.microsoft.com/office/powerpoint/2010/main" val="3024676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{0817B9DD-38DD-5542-A38E-DECB966CA2CD}tf10001070_mac</Template>
  <TotalTime>3200</TotalTime>
  <Words>1431</Words>
  <Application>Microsoft Macintosh PowerPoint</Application>
  <PresentationFormat>Widescreen</PresentationFormat>
  <Paragraphs>267</Paragraphs>
  <Slides>31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Copperplate</vt:lpstr>
      <vt:lpstr>Office Theme</vt:lpstr>
      <vt:lpstr>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ZHENG YIMIN</dc:creator>
  <cp:lastModifiedBy>ZHENG YIMIN</cp:lastModifiedBy>
  <cp:revision>23</cp:revision>
  <dcterms:created xsi:type="dcterms:W3CDTF">2022-06-03T06:51:21Z</dcterms:created>
  <dcterms:modified xsi:type="dcterms:W3CDTF">2022-06-05T12:11:25Z</dcterms:modified>
</cp:coreProperties>
</file>

<file path=docProps/thumbnail.jpeg>
</file>